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9" r:id="rId3"/>
    <p:sldId id="261" r:id="rId4"/>
    <p:sldId id="262" r:id="rId5"/>
    <p:sldId id="265" r:id="rId6"/>
    <p:sldId id="266" r:id="rId7"/>
    <p:sldId id="268" r:id="rId8"/>
    <p:sldId id="269" r:id="rId9"/>
    <p:sldId id="270" r:id="rId10"/>
    <p:sldId id="271" r:id="rId11"/>
    <p:sldId id="272" r:id="rId12"/>
    <p:sldId id="273" r:id="rId13"/>
  </p:sldIdLst>
  <p:sldSz cx="9144000" cy="6858000" type="screen4x3"/>
  <p:notesSz cx="69850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92" d="100"/>
          <a:sy n="92" d="100"/>
        </p:scale>
        <p:origin x="-24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37891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37892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37893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0AA93E76-08A1-48CC-99A5-1FC809529F02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9903161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7638" y="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475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3725"/>
            <a:ext cx="5121275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7450"/>
            <a:ext cx="3027363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defTabSz="928688">
              <a:defRPr sz="1200"/>
            </a:lvl1pPr>
          </a:lstStyle>
          <a:p>
            <a:endParaRPr lang="en-US" altLang="zh-CN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7638" y="8807450"/>
            <a:ext cx="3027362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85" tIns="46442" rIns="92885" bIns="46442" numCol="1" anchor="b" anchorCtr="0" compatLnSpc="1">
            <a:prstTxWarp prst="textNoShape">
              <a:avLst/>
            </a:prstTxWarp>
          </a:bodyPr>
          <a:lstStyle>
            <a:lvl1pPr algn="r" defTabSz="928688">
              <a:defRPr sz="1200"/>
            </a:lvl1pPr>
          </a:lstStyle>
          <a:p>
            <a:fld id="{946BD71C-D1A8-446D-83FA-B4E2E925DF0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377822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38F4F92-8808-488E-8055-6BE565F49D1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B5EAF6-38EB-4FD6-B086-F99F61FA363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4B7FBA-DB50-4271-A72F-FA9B5F13CDFB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07C49E7-5A94-49FA-B9B0-92A77F7AEA86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23E5DA-72AB-4D26-AEA9-6E6D53A492F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D8D8F9-B98F-44BD-AFC8-E3C5C1AD761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B89BD5-8E54-435B-B8D7-5E960AB5EC8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1E02A-DBBF-47C6-A7F5-22DDFCABA49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5593F9-8018-458A-937A-BE02C503F63D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BA90288-9AC7-4772-8B6F-A1DE6A35D36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715F53-FCE6-40FC-A2E5-F058BE46451C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charset="-122"/>
              </a:defRPr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charset="-122"/>
              </a:defRPr>
            </a:lvl1pPr>
          </a:lstStyle>
          <a:p>
            <a:fld id="{38E3E9C2-C1F0-4482-9D94-6BE1BE646CB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Exam Review 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charset="-122"/>
              </a:rPr>
              <a:t>Chapters 10 – 13, 15</a:t>
            </a:r>
          </a:p>
          <a:p>
            <a:pPr eaLnBrk="1" hangingPunct="1"/>
            <a:r>
              <a:rPr lang="en-US" altLang="zh-CN" dirty="0" smtClean="0">
                <a:ea typeface="宋体" charset="-122"/>
              </a:rPr>
              <a:t>CSC212 Section </a:t>
            </a:r>
            <a:r>
              <a:rPr lang="en-US" altLang="zh-CN" dirty="0" smtClean="0">
                <a:ea typeface="宋体" charset="-122"/>
              </a:rPr>
              <a:t>BC</a:t>
            </a:r>
            <a:endParaRPr lang="en-US" altLang="zh-CN" dirty="0" smtClean="0">
              <a:ea typeface="宋体" charset="-122"/>
            </a:endParaRPr>
          </a:p>
          <a:p>
            <a:pPr eaLnBrk="1" hangingPunct="1"/>
            <a:r>
              <a:rPr lang="en-US" altLang="zh-CN" dirty="0" smtClean="0">
                <a:ea typeface="宋体" charset="-122"/>
              </a:rPr>
              <a:t>CS Dept, CCNY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95600" y="1143000"/>
            <a:ext cx="335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First Course Survey!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Graphs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Examples/Applications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Terminologies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Representations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Graph Traversal</a:t>
            </a:r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04800" y="73223"/>
            <a:ext cx="85344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  void merge(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int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data[ ],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size_t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n1,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size_t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n2) </a:t>
            </a:r>
            <a:b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</a:b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  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 // Precondition: The first n1 elements of data are sorted, and the </a:t>
            </a:r>
            <a:b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</a:b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   // next n2 elements of data are sorted (from smallest to largest).</a:t>
            </a:r>
            <a:b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</a:b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   // </a:t>
            </a:r>
            <a:r>
              <a:rPr kumimoji="0" lang="en-US" sz="180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Postcondition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: The n1+n2 elements of data are now completely</a:t>
            </a:r>
            <a:b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</a:b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</a:rPr>
              <a:t>    // sorted.</a:t>
            </a:r>
            <a:r>
              <a:rPr kumimoji="0" lang="en-US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</a:t>
            </a:r>
            <a:endParaRPr lang="en-US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609600" y="1766501"/>
            <a:ext cx="6477000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Using the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binary_tree_node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from page 481, write a recursive function to meet the following specification. Check as much of the precondition as possible.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template &lt;class Item&gt;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void flip(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binary_tree_node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&lt;Item&gt;*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root_ptr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)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 Precondition: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root_ptr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 is the root pointer of a non-empty binary tree.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Postcondition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: The tree is now the mirror image of its original value.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 Example original tree:            Example new tree: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          1                                 1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         / \                                 / \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        2   3                             3   2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       / \                               </a:t>
            </a: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   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   / \</a:t>
            </a:r>
            <a:b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 Unicode MS" pitchFamily="34" charset="-128"/>
                <a:cs typeface="Times New Roman" pitchFamily="18" charset="0"/>
              </a:rPr>
              <a:t>//      4   5                                 5   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162800" y="457200"/>
            <a:ext cx="1600200" cy="3527119"/>
          </a:xfrm>
          <a:prstGeom prst="rect">
            <a:avLst/>
          </a:prstGeom>
          <a:solidFill>
            <a:srgbClr val="99CCFF"/>
          </a:solidFill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bg2"/>
                </a:solidFill>
                <a:ea typeface="宋体" charset="-122"/>
              </a:rPr>
              <a:t>//retrievals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data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left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>
                <a:ea typeface="宋体" charset="-122"/>
              </a:rPr>
              <a:t>right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bg2"/>
                </a:solidFill>
                <a:ea typeface="宋体" charset="-122"/>
              </a:rPr>
              <a:t>//set</a:t>
            </a: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 err="1">
                <a:ea typeface="宋体" charset="-122"/>
              </a:rPr>
              <a:t>set_data</a:t>
            </a:r>
            <a:endParaRPr lang="en-US" altLang="zh-CN" dirty="0">
              <a:ea typeface="宋体" charset="-122"/>
            </a:endParaRP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 err="1">
                <a:ea typeface="宋体" charset="-122"/>
              </a:rPr>
              <a:t>set_left</a:t>
            </a:r>
            <a:endParaRPr lang="en-US" altLang="zh-CN" dirty="0">
              <a:ea typeface="宋体" charset="-122"/>
            </a:endParaRPr>
          </a:p>
          <a:p>
            <a:pPr>
              <a:lnSpc>
                <a:spcPct val="40000"/>
              </a:lnSpc>
              <a:spcBef>
                <a:spcPct val="50000"/>
              </a:spcBef>
            </a:pPr>
            <a:r>
              <a:rPr lang="en-US" altLang="zh-CN" dirty="0" err="1">
                <a:ea typeface="宋体" charset="-122"/>
              </a:rPr>
              <a:t>set_right</a:t>
            </a:r>
            <a:endParaRPr lang="en-US" altLang="zh-CN" dirty="0">
              <a:ea typeface="宋体" charset="-122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dirty="0">
                <a:solidFill>
                  <a:schemeClr val="bg2"/>
                </a:solidFill>
                <a:ea typeface="宋体" charset="-122"/>
              </a:rPr>
              <a:t>//</a:t>
            </a:r>
            <a:r>
              <a:rPr lang="en-US" altLang="zh-CN" dirty="0" err="1">
                <a:solidFill>
                  <a:schemeClr val="bg2"/>
                </a:solidFill>
                <a:ea typeface="宋体" charset="-122"/>
              </a:rPr>
              <a:t>boolean</a:t>
            </a:r>
            <a:endParaRPr lang="en-US" altLang="zh-CN" dirty="0">
              <a:solidFill>
                <a:schemeClr val="bg2"/>
              </a:solidFill>
              <a:ea typeface="宋体" charset="-122"/>
            </a:endParaRPr>
          </a:p>
          <a:p>
            <a:pPr>
              <a:lnSpc>
                <a:spcPct val="80000"/>
              </a:lnSpc>
              <a:spcBef>
                <a:spcPct val="50000"/>
              </a:spcBef>
            </a:pPr>
            <a:r>
              <a:rPr lang="en-US" altLang="zh-CN" dirty="0" err="1">
                <a:ea typeface="宋体" charset="-122"/>
              </a:rPr>
              <a:t>is_leaf</a:t>
            </a:r>
            <a:endParaRPr lang="en-US" altLang="zh-CN" dirty="0">
              <a:ea typeface="宋体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Trees and Traversals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Tree, Binary Tree, Complete Binary Tree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child, parent, sibling, root, leaf, ancestor,...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Array Representation for Complete Binary Tree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Difficult if not complete binary tree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 Class of binary_tree_node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each node with two link fields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Tree Traversals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recursive thinking makes things much easier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 general Tree Traversal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A Function as a parameter of another function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Binary Search Trees (BSTs)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Binary search trees are a good implementation of data types such as sets, bags, and dictionaries.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Searching for an item is generally quick since you move from the root to the item, without looking at many other items.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Adding and deleting items is also quick.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But as you'll see later, it is possible for the quickness to fail in some cases -- can you see why? ( unbalanced )</a:t>
            </a:r>
          </a:p>
          <a:p>
            <a:pPr eaLnBrk="1" hangingPunct="1">
              <a:lnSpc>
                <a:spcPct val="90000"/>
              </a:lnSpc>
            </a:pPr>
            <a:endParaRPr lang="en-US" altLang="zh-CN" sz="2800" smtClean="0">
              <a:ea typeface="宋体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Heaps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Heap Definition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A complete binary tree with a nice property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Heap 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priority queues (chapter 8), sorting (chapter 13)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Two Heap Operations – add, remove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reheapification upward and downward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why is a heap  good for implementing a priority queue?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Heap Implementation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using binary_tree_node class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using fixed size or dynamic arrays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B-Trees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 B-tree is a tree for sorting entries following the six rules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B-Tree is balanced - every leaf in a B-tree has the same depth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Adding, erasing and searching an item in a B-tree have worst-case time O(log n), where n is the number of entries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However the implementation of adding and erasing an item in a B-tree is not a trivial task.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Trees - Time Analysis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4582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Big-O Notation 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Order of an algorithm versus input size (n)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Worse Case Times for Tree Operations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O(d), d = depth of the tree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Time Analysis for BSTs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worst case: O(n)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Time Analysis for Heaps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worst case O(log n)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Time Analysis for B-Trees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worst case O(log n)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Logarithms and Logarithmic Algorithms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doubling the input only makes time increase a fixed number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Searching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Applications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Database, Internet, AI...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Most Common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Serial Search – O(n)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Binary Search – O(log 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Search by Hashing - O(k)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Run-Time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Average-time analysis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smtClean="0">
                <a:ea typeface="宋体" charset="-122"/>
              </a:rPr>
              <a:t>Time analysis of recursive algorithms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Quadratic Sorting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Both Selectionsort and Insertionsort have a worst-case time of O(n</a:t>
            </a:r>
            <a:r>
              <a:rPr lang="en-US" altLang="zh-CN" sz="2800" baseline="30000" smtClean="0">
                <a:ea typeface="宋体" charset="-122"/>
              </a:rPr>
              <a:t>2</a:t>
            </a:r>
            <a:r>
              <a:rPr lang="en-US" altLang="zh-CN" sz="2800" smtClean="0">
                <a:ea typeface="宋体" charset="-122"/>
              </a:rPr>
              <a:t>), making them impractical for large arrays.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But they are easy to program, easy to debug.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Insertionsort also has good performance when the array is nearly sorted to begin with.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smtClean="0">
                <a:ea typeface="宋体" charset="-122"/>
              </a:rPr>
              <a:t>But more sophisticated sorting algorithms are needed when good performance is needed in all cases for large arrays.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O(NlogN) Sorting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charset="-122"/>
              </a:rPr>
              <a:t>Recursive Sorting Algorithms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Divide and Conquer technique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An O(NlogN) Heap Sorting Algorithm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making use of the heap properties</a:t>
            </a:r>
          </a:p>
          <a:p>
            <a:pPr eaLnBrk="1" hangingPunct="1"/>
            <a:r>
              <a:rPr lang="en-US" altLang="zh-CN" smtClean="0">
                <a:ea typeface="宋体" charset="-122"/>
              </a:rPr>
              <a:t>STL Sorting Functions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C++ sort function</a:t>
            </a:r>
          </a:p>
          <a:p>
            <a:pPr lvl="1" eaLnBrk="1" hangingPunct="1"/>
            <a:r>
              <a:rPr lang="en-US" altLang="zh-CN" smtClean="0">
                <a:ea typeface="宋体" charset="-122"/>
              </a:rPr>
              <a:t>Original C version of qsort</a:t>
            </a:r>
          </a:p>
          <a:p>
            <a:pPr eaLnBrk="1" hangingPunct="1"/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613</Words>
  <Application>Microsoft Macintosh PowerPoint</Application>
  <PresentationFormat>On-screen Show (4:3)</PresentationFormat>
  <Paragraphs>94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Exam Review 3</vt:lpstr>
      <vt:lpstr>Trees and Traversals</vt:lpstr>
      <vt:lpstr>Binary Search Trees (BSTs)</vt:lpstr>
      <vt:lpstr>Heaps </vt:lpstr>
      <vt:lpstr>B-Trees</vt:lpstr>
      <vt:lpstr>Trees - Time Analysis</vt:lpstr>
      <vt:lpstr>Searching</vt:lpstr>
      <vt:lpstr>Quadratic Sorting</vt:lpstr>
      <vt:lpstr>O(NlogN) Sorting</vt:lpstr>
      <vt:lpstr>Graphs</vt:lpstr>
      <vt:lpstr>PowerPoint Presentation</vt:lpstr>
      <vt:lpstr>Quiz</vt:lpstr>
    </vt:vector>
  </TitlesOfParts>
  <Company>UMASS-Amherst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 Review 2</dc:title>
  <dc:creator>zhu</dc:creator>
  <cp:lastModifiedBy>Zhigang Zhu</cp:lastModifiedBy>
  <cp:revision>63</cp:revision>
  <dcterms:created xsi:type="dcterms:W3CDTF">2002-11-05T17:51:33Z</dcterms:created>
  <dcterms:modified xsi:type="dcterms:W3CDTF">2017-11-17T14:18:29Z</dcterms:modified>
</cp:coreProperties>
</file>